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5" r:id="rId5"/>
    <p:sldId id="266" r:id="rId6"/>
    <p:sldId id="279" r:id="rId7"/>
    <p:sldId id="273" r:id="rId8"/>
    <p:sldId id="282" r:id="rId9"/>
    <p:sldId id="272" r:id="rId10"/>
    <p:sldId id="280" r:id="rId11"/>
    <p:sldId id="275" r:id="rId12"/>
    <p:sldId id="277" r:id="rId13"/>
    <p:sldId id="268" r:id="rId14"/>
    <p:sldId id="28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72B01"/>
    <a:srgbClr val="B94900"/>
    <a:srgbClr val="712703"/>
    <a:srgbClr val="92300F"/>
    <a:srgbClr val="A9915D"/>
    <a:srgbClr val="AD9861"/>
    <a:srgbClr val="8A733F"/>
    <a:srgbClr val="FCFCE9"/>
    <a:srgbClr val="F5F1BF"/>
    <a:srgbClr val="B39E6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33938" y="859536"/>
            <a:ext cx="707612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Мастер класс </a:t>
            </a:r>
          </a:p>
          <a:p>
            <a:pPr lvl="0" algn="ctr"/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«Технология анализа художественного текста  </a:t>
            </a:r>
          </a:p>
          <a:p>
            <a:pPr lvl="0" algn="ctr"/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В. А. Лазаревой как средство образования, воспитания и развития младших школьников</a:t>
            </a:r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».</a:t>
            </a:r>
            <a:endParaRPr lang="en-US" sz="44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r>
              <a:rPr lang="ru-RU" sz="1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                                                                                                                         </a:t>
            </a:r>
          </a:p>
          <a:p>
            <a:pPr lvl="0" algn="ctr"/>
            <a:endParaRPr lang="ru-RU" sz="14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r>
              <a:rPr lang="ru-RU" sz="1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                                                                                                                    МБОУ СОШ с. Новое </a:t>
            </a:r>
            <a:r>
              <a:rPr lang="ru-RU" sz="1400" b="1" dirty="0" err="1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Дёмкино</a:t>
            </a:r>
            <a:r>
              <a:rPr lang="ru-RU" sz="1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,</a:t>
            </a:r>
          </a:p>
          <a:p>
            <a:pPr lvl="0" algn="ctr"/>
            <a:r>
              <a:rPr lang="ru-RU" sz="1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                                                                                                          учитель Журавлёва С. В.</a:t>
            </a:r>
            <a:endParaRPr lang="en-US" sz="14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endParaRPr lang="ru-RU" sz="44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2012" y="1600200"/>
            <a:ext cx="542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635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365860" y="-221282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55781" y="750095"/>
            <a:ext cx="4534657" cy="4822030"/>
            <a:chOff x="755781" y="750095"/>
            <a:chExt cx="4534657" cy="482203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900113" y="2400301"/>
              <a:ext cx="4390325" cy="3171824"/>
              <a:chOff x="900113" y="2400301"/>
              <a:chExt cx="4390325" cy="3171824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3004438" y="2400301"/>
                <a:ext cx="2286000" cy="1728787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Нина</a:t>
                </a:r>
                <a:endParaRPr lang="ru-RU" sz="40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900113" y="4599992"/>
                <a:ext cx="2157412" cy="8304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недисциплинированная</a:t>
                </a:r>
                <a:endPara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200401" y="4471987"/>
                <a:ext cx="2090037" cy="11001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беспечная</a:t>
                </a:r>
                <a:endPara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4159691" y="4129088"/>
                <a:ext cx="0" cy="34289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V="1">
                <a:off x="2750693" y="3686176"/>
                <a:ext cx="378270" cy="19764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Овал 11"/>
            <p:cNvSpPr/>
            <p:nvPr/>
          </p:nvSpPr>
          <p:spPr>
            <a:xfrm>
              <a:off x="755781" y="2493170"/>
              <a:ext cx="2121784" cy="11001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легко-</a:t>
              </a:r>
            </a:p>
            <a:p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мысленная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36733" y="750095"/>
              <a:ext cx="2090037" cy="11001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веселая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98069" y="1409699"/>
              <a:ext cx="2361500" cy="99060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беззаботная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3979227" y="1850233"/>
              <a:ext cx="168211" cy="5500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2939828" y="2214563"/>
              <a:ext cx="521494" cy="3762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877564" y="3171826"/>
              <a:ext cx="133876" cy="238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Овал 24"/>
          <p:cNvSpPr/>
          <p:nvPr/>
        </p:nvSpPr>
        <p:spPr>
          <a:xfrm>
            <a:off x="737119" y="3732245"/>
            <a:ext cx="2379306" cy="7744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тельная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877564" y="4031282"/>
            <a:ext cx="694311" cy="7401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11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42900" y="565883"/>
            <a:ext cx="83193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А  так  как  </a:t>
            </a:r>
            <a:r>
              <a:rPr lang="ru-RU" sz="36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в  руке  он  сжимал  букварь</a:t>
            </a:r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с  заложенной  в  него  тетрадкой,  то  Нина  </a:t>
            </a:r>
            <a:r>
              <a:rPr lang="ru-RU" sz="36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смекнула</a:t>
            </a:r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,  в  чём  дело,  и </a:t>
            </a:r>
            <a:r>
              <a:rPr lang="ru-RU" sz="36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решила  над  ним  подшутить</a:t>
            </a:r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.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Несчастный  прогульщик! – строго  сказала  она.</a:t>
            </a:r>
          </a:p>
          <a:p>
            <a:pPr algn="ctr"/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– И  это  с  таких  юных  лет  ты  уже  обманываешь родителей  и  школу?</a:t>
            </a:r>
          </a:p>
          <a:p>
            <a:pPr algn="ctr">
              <a:buFontTx/>
              <a:buChar char="-"/>
            </a:pPr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Нет! – удивлённо  ответил малыш. – Я  просто  шёл на  урок.  Но  тут  в  лесу  ходит  большая  собака. </a:t>
            </a:r>
          </a:p>
          <a:p>
            <a:pPr algn="ctr"/>
            <a:r>
              <a:rPr lang="ru-RU" sz="36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Она  залаяла  и  я  заблудился. </a:t>
            </a:r>
            <a:endParaRPr lang="ru-RU" sz="36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29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7"/>
          <p:cNvGrpSpPr/>
          <p:nvPr/>
        </p:nvGrpSpPr>
        <p:grpSpPr>
          <a:xfrm>
            <a:off x="-23161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Овал 14"/>
          <p:cNvSpPr/>
          <p:nvPr/>
        </p:nvSpPr>
        <p:spPr>
          <a:xfrm>
            <a:off x="3976471" y="2605006"/>
            <a:ext cx="2226246" cy="12443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15" idx="0"/>
          </p:cNvCxnSpPr>
          <p:nvPr/>
        </p:nvCxnSpPr>
        <p:spPr>
          <a:xfrm flipH="1" flipV="1">
            <a:off x="4402782" y="1793652"/>
            <a:ext cx="686812" cy="811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618072" y="1074656"/>
            <a:ext cx="188794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правдивый</a:t>
            </a:r>
          </a:p>
        </p:txBody>
      </p:sp>
      <p:cxnSp>
        <p:nvCxnSpPr>
          <p:cNvPr id="21" name="Прямая соединительная линия 20"/>
          <p:cNvCxnSpPr>
            <a:stCxn id="15" idx="2"/>
          </p:cNvCxnSpPr>
          <p:nvPr/>
        </p:nvCxnSpPr>
        <p:spPr>
          <a:xfrm flipH="1">
            <a:off x="2762056" y="3227175"/>
            <a:ext cx="1214415" cy="6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713387" y="3823579"/>
            <a:ext cx="971370" cy="943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664144" y="2858703"/>
            <a:ext cx="2343008" cy="930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добродушный</a:t>
            </a:r>
          </a:p>
        </p:txBody>
      </p:sp>
      <p:sp>
        <p:nvSpPr>
          <p:cNvPr id="25" name="Овал 24"/>
          <p:cNvSpPr/>
          <p:nvPr/>
        </p:nvSpPr>
        <p:spPr>
          <a:xfrm>
            <a:off x="2175309" y="4713402"/>
            <a:ext cx="2025439" cy="857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доверчивый</a:t>
            </a:r>
          </a:p>
        </p:txBody>
      </p:sp>
      <p:cxnSp>
        <p:nvCxnSpPr>
          <p:cNvPr id="27" name="Прямая соединительная линия 26"/>
          <p:cNvCxnSpPr>
            <a:stCxn id="15" idx="1"/>
          </p:cNvCxnSpPr>
          <p:nvPr/>
        </p:nvCxnSpPr>
        <p:spPr>
          <a:xfrm flipH="1" flipV="1">
            <a:off x="3473879" y="2605006"/>
            <a:ext cx="828618" cy="182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1568918" y="2002056"/>
            <a:ext cx="2079057" cy="760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дисциплинированный</a:t>
            </a:r>
          </a:p>
        </p:txBody>
      </p:sp>
      <p:cxnSp>
        <p:nvCxnSpPr>
          <p:cNvPr id="30" name="Прямая соединительная линия 29"/>
          <p:cNvCxnSpPr>
            <a:stCxn id="15" idx="3"/>
          </p:cNvCxnSpPr>
          <p:nvPr/>
        </p:nvCxnSpPr>
        <p:spPr>
          <a:xfrm flipH="1">
            <a:off x="2825409" y="3667115"/>
            <a:ext cx="1477088" cy="456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548640" y="3984859"/>
            <a:ext cx="2656573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исполнительный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434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62709" y="1479329"/>
            <a:ext cx="7868643" cy="3967162"/>
            <a:chOff x="662709" y="1479329"/>
            <a:chExt cx="7868643" cy="3967162"/>
          </a:xfrm>
        </p:grpSpPr>
        <p:pic>
          <p:nvPicPr>
            <p:cNvPr id="4098" name="Рисунок 2" descr="https://fsd.multiurok.ru/html/2017/12/13/s_5a31585b29c98/772439_5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709" y="1479329"/>
              <a:ext cx="7868643" cy="3967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Овал 6"/>
            <p:cNvSpPr/>
            <p:nvPr/>
          </p:nvSpPr>
          <p:spPr>
            <a:xfrm>
              <a:off x="3328988" y="2671763"/>
              <a:ext cx="2285428" cy="17356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Нина</a:t>
              </a:r>
              <a:endParaRPr lang="ru-RU" sz="4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812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71537" y="1038226"/>
            <a:ext cx="7248524" cy="4876799"/>
            <a:chOff x="871537" y="1038226"/>
            <a:chExt cx="7248524" cy="4876799"/>
          </a:xfrm>
        </p:grpSpPr>
        <p:sp>
          <p:nvSpPr>
            <p:cNvPr id="9" name="Овал 8"/>
            <p:cNvSpPr/>
            <p:nvPr/>
          </p:nvSpPr>
          <p:spPr>
            <a:xfrm>
              <a:off x="3343275" y="2400301"/>
              <a:ext cx="2185987" cy="15716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Нина</a:t>
              </a:r>
              <a:endParaRPr lang="ru-RU" sz="4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343274" y="4343400"/>
              <a:ext cx="2185987" cy="157162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птицы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934074" y="1038226"/>
              <a:ext cx="2185987" cy="157162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малыш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871537" y="1038226"/>
              <a:ext cx="2185987" cy="157162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собака</a:t>
              </a:r>
              <a:endParaRPr lang="ru-RU" sz="4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право 14"/>
            <p:cNvSpPr/>
            <p:nvPr/>
          </p:nvSpPr>
          <p:spPr>
            <a:xfrm rot="1889662">
              <a:off x="2874797" y="2197235"/>
              <a:ext cx="856013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право 16"/>
            <p:cNvSpPr/>
            <p:nvPr/>
          </p:nvSpPr>
          <p:spPr>
            <a:xfrm rot="12555981">
              <a:off x="2436878" y="2542789"/>
              <a:ext cx="1003172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трелка вправо 17"/>
            <p:cNvSpPr/>
            <p:nvPr/>
          </p:nvSpPr>
          <p:spPr>
            <a:xfrm rot="8330273">
              <a:off x="5382375" y="2517364"/>
              <a:ext cx="1018073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 rot="19128219">
              <a:off x="5147701" y="2154517"/>
              <a:ext cx="951674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право 20"/>
            <p:cNvSpPr/>
            <p:nvPr/>
          </p:nvSpPr>
          <p:spPr>
            <a:xfrm rot="5602769">
              <a:off x="4048195" y="3959762"/>
              <a:ext cx="410249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право 21"/>
            <p:cNvSpPr/>
            <p:nvPr/>
          </p:nvSpPr>
          <p:spPr>
            <a:xfrm rot="16200000">
              <a:off x="4433039" y="3938588"/>
              <a:ext cx="410249" cy="43815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72189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78605" y="2601338"/>
            <a:ext cx="8586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СПАСИБО </a:t>
            </a:r>
            <a:r>
              <a:rPr lang="en-US" sz="5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</a:t>
            </a:r>
            <a:r>
              <a:rPr lang="ru-RU" sz="5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ЗА</a:t>
            </a:r>
            <a:r>
              <a:rPr lang="en-US" sz="5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</a:t>
            </a:r>
            <a:r>
              <a:rPr lang="ru-RU" sz="5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ВНИМАНИЕ!</a:t>
            </a:r>
            <a:endParaRPr lang="ru-RU" sz="54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50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48200" y="628522"/>
            <a:ext cx="781002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«Можно жить и быть счастливым, не овладев математикой, и не умея решать задачи. Но нельзя жить, нельзя быть счастливым, не умея читать.»</a:t>
            </a:r>
          </a:p>
          <a:p>
            <a:pPr lvl="0" algn="ctr"/>
            <a:endParaRPr lang="ru-RU" sz="10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                              </a:t>
            </a:r>
            <a:r>
              <a:rPr lang="ru-RU" sz="2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Сухомлинский В.А.</a:t>
            </a:r>
            <a:endParaRPr lang="ru-RU" sz="24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3938" y="3903982"/>
            <a:ext cx="70761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«Люди престают мыслить, </a:t>
            </a:r>
            <a:endParaRPr lang="en-US" sz="3200" b="1" dirty="0" smtClean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когда перестают читать.»</a:t>
            </a:r>
          </a:p>
          <a:p>
            <a:pPr lvl="0" algn="ctr"/>
            <a:r>
              <a:rPr lang="ru-RU" sz="2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                                                                                                    М. Горький.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3201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28600" y="632144"/>
            <a:ext cx="85867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Технология анализа художественного текста на уроках литературного чтения</a:t>
            </a:r>
            <a:endParaRPr lang="ru-RU" sz="32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  <p:pic>
        <p:nvPicPr>
          <p:cNvPr id="1028" name="Picture 4" descr="https://spb.proforientator.ru/publications/articles/st25.12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004" y="1857373"/>
            <a:ext cx="3188228" cy="3443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716572" y="5330250"/>
            <a:ext cx="27981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В.А. Лазарева</a:t>
            </a:r>
            <a:endParaRPr lang="ru-RU" sz="32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90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1437" y="5179217"/>
            <a:ext cx="8586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«Совесть»</a:t>
            </a:r>
            <a:endParaRPr lang="ru-RU" sz="32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  <p:pic>
        <p:nvPicPr>
          <p:cNvPr id="2050" name="Picture 2" descr="https://deti-skazki.ru/wp-content/uploads/2020/05/sovest-%E2%80%94-gajdar-arkad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406" y="1335880"/>
            <a:ext cx="4342753" cy="38433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23837" y="870269"/>
            <a:ext cx="85867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А. Гайдар</a:t>
            </a:r>
            <a:endParaRPr lang="ru-RU" sz="32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4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60" y="14288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78605" y="2053763"/>
            <a:ext cx="8586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Нина Карнаухова </a:t>
            </a:r>
          </a:p>
          <a:p>
            <a:pPr lvl="0" algn="ctr"/>
            <a:r>
              <a:rPr lang="ru-RU" sz="48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не  приготовила урока  </a:t>
            </a:r>
            <a:r>
              <a:rPr lang="ru-RU" sz="48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и </a:t>
            </a:r>
            <a:r>
              <a:rPr lang="ru-RU" sz="48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решила  не  идти в школу</a:t>
            </a:r>
            <a:r>
              <a:rPr lang="ru-RU" sz="48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.</a:t>
            </a:r>
            <a:endParaRPr lang="ru-RU" sz="48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2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900113" y="2400301"/>
            <a:ext cx="4390325" cy="3171824"/>
            <a:chOff x="900113" y="2400301"/>
            <a:chExt cx="4390325" cy="3171824"/>
          </a:xfrm>
        </p:grpSpPr>
        <p:sp>
          <p:nvSpPr>
            <p:cNvPr id="4" name="Овал 3"/>
            <p:cNvSpPr/>
            <p:nvPr/>
          </p:nvSpPr>
          <p:spPr>
            <a:xfrm>
              <a:off x="3004438" y="2400301"/>
              <a:ext cx="2286000" cy="1728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Нина</a:t>
              </a:r>
              <a:endParaRPr lang="ru-RU" sz="4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900113" y="3686176"/>
              <a:ext cx="2157412" cy="11287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недисциплинированная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00401" y="4471987"/>
              <a:ext cx="2090037" cy="11001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беспечная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159691" y="4129088"/>
              <a:ext cx="0" cy="3428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750693" y="3686176"/>
              <a:ext cx="378270" cy="1976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4252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8121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33146" y="2033343"/>
            <a:ext cx="80858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Но, чтобы  знакомые  случайно  не  увидели, </a:t>
            </a:r>
          </a:p>
          <a:p>
            <a:pPr algn="ctr"/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как  она  </a:t>
            </a:r>
            <a:r>
              <a:rPr lang="ru-RU" sz="40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во  время  рабочего  дня  болтается</a:t>
            </a:r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</a:t>
            </a:r>
          </a:p>
          <a:p>
            <a:pPr algn="ctr"/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с  книгами  по  городу,  Нина  </a:t>
            </a:r>
            <a:r>
              <a:rPr lang="ru-RU" sz="40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украдкой</a:t>
            </a:r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  пошла </a:t>
            </a:r>
          </a:p>
          <a:p>
            <a:pPr algn="ctr"/>
            <a:r>
              <a:rPr lang="ru-RU" sz="40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Gotham Pro" panose="02000503040000020004" pitchFamily="50" charset="0"/>
              </a:rPr>
              <a:t>в рощу.</a:t>
            </a:r>
          </a:p>
          <a:p>
            <a:pPr lvl="0" algn="ctr"/>
            <a:endParaRPr lang="ru-RU" sz="36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Gotham Pro" panose="02000503040000020004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2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23"/>
          <p:cNvGrpSpPr/>
          <p:nvPr/>
        </p:nvGrpSpPr>
        <p:grpSpPr>
          <a:xfrm>
            <a:off x="900113" y="2400301"/>
            <a:ext cx="4390325" cy="3171824"/>
            <a:chOff x="900113" y="2400301"/>
            <a:chExt cx="4390325" cy="3171824"/>
          </a:xfrm>
        </p:grpSpPr>
        <p:sp>
          <p:nvSpPr>
            <p:cNvPr id="4" name="Овал 3"/>
            <p:cNvSpPr/>
            <p:nvPr/>
          </p:nvSpPr>
          <p:spPr>
            <a:xfrm>
              <a:off x="3004438" y="2400301"/>
              <a:ext cx="2286000" cy="172878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Нина</a:t>
              </a:r>
              <a:endParaRPr lang="ru-RU" sz="4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900113" y="3686176"/>
              <a:ext cx="2157412" cy="11287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недисциплинированная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3200401" y="4471987"/>
              <a:ext cx="2090037" cy="11001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беспечная</a:t>
              </a:r>
              <a:endPara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159691" y="4129088"/>
              <a:ext cx="0" cy="3428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2750693" y="3686176"/>
              <a:ext cx="378270" cy="1976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Овал 12"/>
          <p:cNvSpPr/>
          <p:nvPr/>
        </p:nvSpPr>
        <p:spPr>
          <a:xfrm>
            <a:off x="621792" y="2459736"/>
            <a:ext cx="2148840" cy="103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предусмотрительная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10321">
            <a:off x="2777411" y="2959834"/>
            <a:ext cx="293913" cy="1666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252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0" y="0"/>
            <a:ext cx="9135879" cy="6858000"/>
            <a:chOff x="4060" y="0"/>
            <a:chExt cx="9135879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0" y="0"/>
              <a:ext cx="9135879" cy="68580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8258175" y="4129088"/>
              <a:ext cx="400050" cy="1785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28650" y="1605736"/>
            <a:ext cx="80255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Положив  пакет  с  завтраком  и  связку книг  под  куст,  она  </a:t>
            </a:r>
            <a:r>
              <a:rPr lang="ru-RU" sz="44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побежала   догонять красивую  бабочку  </a:t>
            </a:r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и </a:t>
            </a:r>
            <a:r>
              <a:rPr lang="ru-RU" sz="44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наткнулась</a:t>
            </a:r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  на малыша,  который  смотрел  на  неё </a:t>
            </a:r>
            <a:r>
              <a:rPr lang="ru-RU" sz="4400" b="1" u="sng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добрыми,  доверчивыми</a:t>
            </a:r>
            <a:r>
              <a:rPr lang="ru-RU" sz="4400" b="1" dirty="0" smtClean="0">
                <a:ln w="9525">
                  <a:noFill/>
                </a:ln>
                <a:latin typeface="FuturisXC" panose="04000500000000000000" pitchFamily="82" charset="0"/>
                <a:ea typeface="Tahoma" panose="020B0604030504040204" pitchFamily="34" charset="0"/>
                <a:cs typeface="FrankRuehl" pitchFamily="34" charset="-79"/>
              </a:rPr>
              <a:t>  глазами.</a:t>
            </a:r>
            <a:endParaRPr lang="ru-RU" sz="4400" b="1" dirty="0">
              <a:ln w="9525">
                <a:noFill/>
              </a:ln>
              <a:latin typeface="FuturisXC" panose="04000500000000000000" pitchFamily="82" charset="0"/>
              <a:ea typeface="Tahoma" panose="020B0604030504040204" pitchFamily="34" charset="0"/>
              <a:cs typeface="FrankRuehl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2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281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User</cp:lastModifiedBy>
  <cp:revision>182</cp:revision>
  <dcterms:created xsi:type="dcterms:W3CDTF">2013-11-19T05:52:05Z</dcterms:created>
  <dcterms:modified xsi:type="dcterms:W3CDTF">2021-02-19T11:42:06Z</dcterms:modified>
</cp:coreProperties>
</file>